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0" d="100"/>
          <a:sy n="140" d="100"/>
        </p:scale>
        <p:origin x="-19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C17B-4D68-C04E-974C-4F931B5C16ED}" type="datetimeFigureOut">
              <a:rPr lang="en-US" smtClean="0"/>
              <a:t>5/14/13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30CB1-C18B-8A4B-9BD6-E1A0F186B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096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C17B-4D68-C04E-974C-4F931B5C16ED}" type="datetimeFigureOut">
              <a:rPr lang="en-US" smtClean="0"/>
              <a:t>5/14/13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30CB1-C18B-8A4B-9BD6-E1A0F186B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051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C17B-4D68-C04E-974C-4F931B5C16ED}" type="datetimeFigureOut">
              <a:rPr lang="en-US" smtClean="0"/>
              <a:t>5/14/13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30CB1-C18B-8A4B-9BD6-E1A0F186B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62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C17B-4D68-C04E-974C-4F931B5C16ED}" type="datetimeFigureOut">
              <a:rPr lang="en-US" smtClean="0"/>
              <a:t>5/14/13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30CB1-C18B-8A4B-9BD6-E1A0F186B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403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C17B-4D68-C04E-974C-4F931B5C16ED}" type="datetimeFigureOut">
              <a:rPr lang="en-US" smtClean="0"/>
              <a:t>5/14/13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30CB1-C18B-8A4B-9BD6-E1A0F186B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536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C17B-4D68-C04E-974C-4F931B5C16ED}" type="datetimeFigureOut">
              <a:rPr lang="en-US" smtClean="0"/>
              <a:t>5/14/13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30CB1-C18B-8A4B-9BD6-E1A0F186B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136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C17B-4D68-C04E-974C-4F931B5C16ED}" type="datetimeFigureOut">
              <a:rPr lang="en-US" smtClean="0"/>
              <a:t>5/14/13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30CB1-C18B-8A4B-9BD6-E1A0F186B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614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C17B-4D68-C04E-974C-4F931B5C16ED}" type="datetimeFigureOut">
              <a:rPr lang="en-US" smtClean="0"/>
              <a:t>5/14/13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30CB1-C18B-8A4B-9BD6-E1A0F186B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73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C17B-4D68-C04E-974C-4F931B5C16ED}" type="datetimeFigureOut">
              <a:rPr lang="en-US" smtClean="0"/>
              <a:t>5/14/13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30CB1-C18B-8A4B-9BD6-E1A0F186B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181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C17B-4D68-C04E-974C-4F931B5C16ED}" type="datetimeFigureOut">
              <a:rPr lang="en-US" smtClean="0"/>
              <a:t>5/14/13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30CB1-C18B-8A4B-9BD6-E1A0F186B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512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CC17B-4D68-C04E-974C-4F931B5C16ED}" type="datetimeFigureOut">
              <a:rPr lang="en-US" smtClean="0"/>
              <a:t>5/14/13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30CB1-C18B-8A4B-9BD6-E1A0F186B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32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CC17B-4D68-C04E-974C-4F931B5C16ED}" type="datetimeFigureOut">
              <a:rPr lang="en-US" smtClean="0"/>
              <a:t>5/14/13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30CB1-C18B-8A4B-9BD6-E1A0F186B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521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package" Target="../embeddings/Microsoft_Word_Document1.docx"/><Relationship Id="rId5" Type="http://schemas.openxmlformats.org/officeDocument/2006/relationships/image" Target="../media/image1.emf"/><Relationship Id="rId6" Type="http://schemas.openxmlformats.org/officeDocument/2006/relationships/oleObject" Target="../embeddings/oleObject2.bin"/><Relationship Id="rId7" Type="http://schemas.openxmlformats.org/officeDocument/2006/relationships/package" Target="../embeddings/Microsoft_Word_Document2.docx"/><Relationship Id="rId8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4242744"/>
              </p:ext>
            </p:extLst>
          </p:nvPr>
        </p:nvGraphicFramePr>
        <p:xfrm>
          <a:off x="0" y="63896"/>
          <a:ext cx="6694487" cy="38004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Document" r:id="rId4" imgW="9309100" imgH="5651500" progId="Word.Document.12">
                  <p:embed/>
                </p:oleObj>
              </mc:Choice>
              <mc:Fallback>
                <p:oleObj name="Document" r:id="rId4" imgW="9309100" imgH="56515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0" y="63896"/>
                        <a:ext cx="6694487" cy="38004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4026549"/>
              </p:ext>
            </p:extLst>
          </p:nvPr>
        </p:nvGraphicFramePr>
        <p:xfrm>
          <a:off x="2789567" y="3314682"/>
          <a:ext cx="6252590" cy="34801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Document" r:id="rId7" imgW="9309100" imgH="5651500" progId="Word.Document.12">
                  <p:embed/>
                </p:oleObj>
              </mc:Choice>
              <mc:Fallback>
                <p:oleObj name="Document" r:id="rId7" imgW="9309100" imgH="56515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789567" y="3314682"/>
                        <a:ext cx="6252590" cy="34801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272319" y="4098224"/>
            <a:ext cx="58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kern="1200" dirty="0" smtClean="0"/>
              <a:t>R01 </a:t>
            </a:r>
            <a:r>
              <a:rPr lang="en-US" sz="1200" kern="1200" dirty="0" err="1" smtClean="0"/>
              <a:t>eDue</a:t>
            </a:r>
            <a:endParaRPr lang="en-US" sz="1200" kern="1200" dirty="0"/>
          </a:p>
        </p:txBody>
      </p:sp>
      <p:sp>
        <p:nvSpPr>
          <p:cNvPr id="7" name="TextBox 6"/>
          <p:cNvSpPr txBox="1"/>
          <p:nvPr/>
        </p:nvSpPr>
        <p:spPr>
          <a:xfrm>
            <a:off x="3612684" y="4098224"/>
            <a:ext cx="698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kern="1200" dirty="0" smtClean="0"/>
              <a:t>R01 </a:t>
            </a:r>
            <a:r>
              <a:rPr lang="en-US" sz="1200" kern="1200" dirty="0" err="1" smtClean="0"/>
              <a:t>eSubmit</a:t>
            </a:r>
            <a:endParaRPr lang="en-US" sz="1200" kern="1200" dirty="0"/>
          </a:p>
        </p:txBody>
      </p:sp>
      <p:sp>
        <p:nvSpPr>
          <p:cNvPr id="8" name="TextBox 7"/>
          <p:cNvSpPr txBox="1"/>
          <p:nvPr/>
        </p:nvSpPr>
        <p:spPr>
          <a:xfrm>
            <a:off x="3825121" y="3003183"/>
            <a:ext cx="169545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kern="1200" dirty="0" smtClean="0">
                <a:latin typeface="Arial Narrow"/>
                <a:cs typeface="Arial Narrow"/>
              </a:rPr>
              <a:t>Final Compiling and Adjustments</a:t>
            </a:r>
            <a:endParaRPr lang="en-US" sz="800" kern="1200" dirty="0">
              <a:latin typeface="Arial Narrow"/>
              <a:cs typeface="Arial Narrow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14448" y="2861590"/>
            <a:ext cx="2723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kern="1200" dirty="0">
                <a:latin typeface="Arial Narrow"/>
                <a:cs typeface="Arial Narrow"/>
              </a:rPr>
              <a:t>Intro (Resubmission</a:t>
            </a:r>
            <a:r>
              <a:rPr lang="en-US" sz="800" kern="1200" dirty="0" smtClean="0">
                <a:latin typeface="Arial Narrow"/>
                <a:cs typeface="Arial Narrow"/>
              </a:rPr>
              <a:t>), Specific </a:t>
            </a:r>
            <a:r>
              <a:rPr lang="en-US" sz="800" kern="1200" dirty="0">
                <a:latin typeface="Arial Narrow"/>
                <a:cs typeface="Arial Narrow"/>
              </a:rPr>
              <a:t>Aims, Research </a:t>
            </a:r>
            <a:r>
              <a:rPr lang="en-US" sz="800" kern="1200" dirty="0" smtClean="0">
                <a:latin typeface="Arial Narrow"/>
                <a:cs typeface="Arial Narrow"/>
              </a:rPr>
              <a:t>Strategy, Humans </a:t>
            </a:r>
            <a:r>
              <a:rPr lang="en-US" sz="800" kern="1200" dirty="0">
                <a:latin typeface="Arial Narrow"/>
                <a:cs typeface="Arial Narrow"/>
              </a:rPr>
              <a:t>(Incl. report/tables), Vertebrate </a:t>
            </a:r>
            <a:r>
              <a:rPr lang="en-US" sz="800" kern="1200" dirty="0" smtClean="0">
                <a:latin typeface="Arial Narrow"/>
                <a:cs typeface="Arial Narrow"/>
              </a:rPr>
              <a:t>Animals, Select </a:t>
            </a:r>
            <a:r>
              <a:rPr lang="en-US" sz="800" kern="1200" dirty="0">
                <a:latin typeface="Arial Narrow"/>
                <a:cs typeface="Arial Narrow"/>
              </a:rPr>
              <a:t>Agent Research</a:t>
            </a:r>
            <a:r>
              <a:rPr lang="en-US" sz="800" kern="1200" dirty="0" smtClean="0">
                <a:latin typeface="Arial Narrow"/>
                <a:cs typeface="Arial Narrow"/>
              </a:rPr>
              <a:t>, Multi PI, Resource Sharing, </a:t>
            </a:r>
            <a:r>
              <a:rPr lang="en-US" sz="800" kern="1200" dirty="0">
                <a:latin typeface="Arial Narrow"/>
                <a:cs typeface="Arial Narrow"/>
              </a:rPr>
              <a:t>Lit Cited</a:t>
            </a:r>
            <a:r>
              <a:rPr lang="en-US" sz="800" kern="1200" dirty="0" smtClean="0">
                <a:effectLst/>
                <a:latin typeface="Arial Narrow"/>
                <a:cs typeface="Arial Narrow"/>
              </a:rPr>
              <a:t> </a:t>
            </a:r>
            <a:endParaRPr lang="en-US" sz="800" kern="1200" dirty="0">
              <a:latin typeface="Arial Narrow"/>
              <a:cs typeface="Arial Narrow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14448" y="2393409"/>
            <a:ext cx="4680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kern="1200" dirty="0" smtClean="0">
                <a:latin typeface="Arial Narrow"/>
                <a:cs typeface="Arial Narrow"/>
              </a:rPr>
              <a:t>Budget, Budget </a:t>
            </a:r>
            <a:r>
              <a:rPr lang="en-US" sz="800" kern="1200" dirty="0">
                <a:latin typeface="Arial Narrow"/>
                <a:cs typeface="Arial Narrow"/>
              </a:rPr>
              <a:t>Justification, </a:t>
            </a:r>
            <a:r>
              <a:rPr lang="en-US" sz="800" kern="1200" dirty="0" smtClean="0">
                <a:latin typeface="Arial Narrow"/>
                <a:cs typeface="Arial Narrow"/>
              </a:rPr>
              <a:t>Abstract, UM Checklist, Resubmission (Federal ID), Title, Project Narrative, IACUC/IRB/IBC (Pending), Resources</a:t>
            </a:r>
            <a:r>
              <a:rPr lang="en-US" sz="800" kern="1200" dirty="0">
                <a:latin typeface="Arial Narrow"/>
                <a:cs typeface="Arial Narrow"/>
              </a:rPr>
              <a:t>, Cover Letter, Letters of Support</a:t>
            </a:r>
            <a:r>
              <a:rPr lang="en-US" sz="800" kern="1200" dirty="0" smtClean="0">
                <a:latin typeface="Arial Narrow"/>
                <a:cs typeface="Arial Narrow"/>
              </a:rPr>
              <a:t>, </a:t>
            </a:r>
            <a:r>
              <a:rPr lang="en-US" sz="800" kern="1200" dirty="0" err="1" smtClean="0">
                <a:latin typeface="Arial Narrow"/>
                <a:cs typeface="Arial Narrow"/>
              </a:rPr>
              <a:t>Biosketches</a:t>
            </a:r>
            <a:r>
              <a:rPr lang="en-US" sz="800" kern="1200" dirty="0" smtClean="0">
                <a:latin typeface="Arial Narrow"/>
                <a:cs typeface="Arial Narrow"/>
              </a:rPr>
              <a:t> </a:t>
            </a:r>
            <a:r>
              <a:rPr lang="en-US" sz="800" kern="1200" dirty="0">
                <a:latin typeface="Arial Narrow"/>
                <a:cs typeface="Arial Narrow"/>
              </a:rPr>
              <a:t>– If non-UM </a:t>
            </a:r>
            <a:r>
              <a:rPr lang="en-US" sz="800" kern="1200" dirty="0" smtClean="0">
                <a:latin typeface="Arial Narrow"/>
                <a:cs typeface="Arial Narrow"/>
              </a:rPr>
              <a:t>personnel, need </a:t>
            </a:r>
            <a:r>
              <a:rPr lang="en-US" sz="800" kern="1200" dirty="0">
                <a:latin typeface="Arial Narrow"/>
                <a:cs typeface="Arial Narrow"/>
              </a:rPr>
              <a:t>info </a:t>
            </a:r>
            <a:r>
              <a:rPr lang="en-US" sz="800" kern="1200" dirty="0" smtClean="0">
                <a:latin typeface="Arial Narrow"/>
                <a:cs typeface="Arial Narrow"/>
              </a:rPr>
              <a:t>on </a:t>
            </a:r>
            <a:r>
              <a:rPr lang="en-US" sz="800" kern="1200" dirty="0">
                <a:latin typeface="Arial Narrow"/>
                <a:cs typeface="Arial Narrow"/>
              </a:rPr>
              <a:t>each </a:t>
            </a:r>
            <a:r>
              <a:rPr lang="en-US" sz="800" kern="1200" dirty="0" smtClean="0">
                <a:latin typeface="Arial Narrow"/>
                <a:cs typeface="Arial Narrow"/>
              </a:rPr>
              <a:t>person, Performance Cites </a:t>
            </a:r>
            <a:r>
              <a:rPr lang="en-US" sz="800" kern="1200" dirty="0">
                <a:latin typeface="Arial Narrow"/>
                <a:cs typeface="Arial Narrow"/>
              </a:rPr>
              <a:t>– If work is not being performed at UM, need the </a:t>
            </a:r>
            <a:r>
              <a:rPr lang="en-US" sz="800" kern="1200" dirty="0" smtClean="0">
                <a:latin typeface="Arial Narrow"/>
                <a:cs typeface="Arial Narrow"/>
              </a:rPr>
              <a:t>info for </a:t>
            </a:r>
            <a:r>
              <a:rPr lang="en-US" sz="800" kern="1200" dirty="0">
                <a:latin typeface="Arial Narrow"/>
                <a:cs typeface="Arial Narrow"/>
              </a:rPr>
              <a:t>each </a:t>
            </a:r>
            <a:r>
              <a:rPr lang="en-US" sz="800" kern="1200" dirty="0" smtClean="0">
                <a:latin typeface="Arial Narrow"/>
                <a:cs typeface="Arial Narrow"/>
              </a:rPr>
              <a:t>site</a:t>
            </a:r>
            <a:endParaRPr lang="en-US" sz="800" kern="1200" dirty="0">
              <a:latin typeface="Arial Narrow"/>
              <a:cs typeface="Arial Narrow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14448" y="1512133"/>
            <a:ext cx="1780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kern="1200" dirty="0" err="1" smtClean="0"/>
              <a:t>SubContracts</a:t>
            </a:r>
            <a:r>
              <a:rPr lang="en-US" sz="1200" kern="1200" dirty="0" smtClean="0"/>
              <a:t> for R01 due</a:t>
            </a:r>
            <a:endParaRPr lang="en-US" sz="1200" kern="1200" dirty="0"/>
          </a:p>
        </p:txBody>
      </p:sp>
    </p:spTree>
    <p:extLst>
      <p:ext uri="{BB962C8B-B14F-4D97-AF65-F5344CB8AC3E}">
        <p14:creationId xmlns:p14="http://schemas.microsoft.com/office/powerpoint/2010/main" val="3583123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118</Words>
  <Application>Microsoft Macintosh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Document</vt:lpstr>
      <vt:lpstr>PowerPoint Presentation</vt:lpstr>
    </vt:vector>
  </TitlesOfParts>
  <Company>CEHS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Paulette Jones</dc:creator>
  <cp:lastModifiedBy>Paulette Jones</cp:lastModifiedBy>
  <cp:revision>3</cp:revision>
  <dcterms:created xsi:type="dcterms:W3CDTF">2013-05-14T20:49:55Z</dcterms:created>
  <dcterms:modified xsi:type="dcterms:W3CDTF">2013-05-14T21:34:53Z</dcterms:modified>
</cp:coreProperties>
</file>